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3ADCAF42-F611-49D2-8344-CCC9E0919E39}" type="datetimeFigureOut">
              <a:rPr lang="en-US" smtClean="0"/>
              <a:t>2/26/2026</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485A1700-9307-4415-AE85-167909795EEC}"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DCAF42-F611-49D2-8344-CCC9E0919E39}"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85A1700-9307-4415-AE85-167909795E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DCAF42-F611-49D2-8344-CCC9E0919E39}"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85A1700-9307-4415-AE85-167909795E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DCAF42-F611-49D2-8344-CCC9E0919E39}"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85A1700-9307-4415-AE85-167909795E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3ADCAF42-F611-49D2-8344-CCC9E0919E39}" type="datetimeFigureOut">
              <a:rPr lang="en-US" smtClean="0"/>
              <a:t>2/26/2026</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485A1700-9307-4415-AE85-167909795EEC}"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ADCAF42-F611-49D2-8344-CCC9E0919E39}" type="datetimeFigureOut">
              <a:rPr lang="en-US" smtClean="0"/>
              <a:t>2/26/2026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485A1700-9307-4415-AE85-167909795EEC}"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ADCAF42-F611-49D2-8344-CCC9E0919E39}" type="datetimeFigureOut">
              <a:rPr lang="en-US" smtClean="0"/>
              <a:t>2/26/2026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485A1700-9307-4415-AE85-167909795E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ADCAF42-F611-49D2-8344-CCC9E0919E39}" type="datetimeFigureOut">
              <a:rPr lang="en-US" smtClean="0"/>
              <a:t>2/26/2026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85A1700-9307-4415-AE85-167909795EEC}"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ADCAF42-F611-49D2-8344-CCC9E0919E39}" type="datetimeFigureOut">
              <a:rPr lang="en-US" smtClean="0"/>
              <a:t>2/26/2026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85A1700-9307-4415-AE85-167909795E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3ADCAF42-F611-49D2-8344-CCC9E0919E39}" type="datetimeFigureOut">
              <a:rPr lang="en-US" smtClean="0"/>
              <a:t>2/26/2026</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485A1700-9307-4415-AE85-167909795EEC}"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3ADCAF42-F611-49D2-8344-CCC9E0919E39}" type="datetimeFigureOut">
              <a:rPr lang="en-US" smtClean="0"/>
              <a:t>2/26/2026</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485A1700-9307-4415-AE85-167909795EEC}"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ADCAF42-F611-49D2-8344-CCC9E0919E39}" type="datetimeFigureOut">
              <a:rPr lang="en-US" smtClean="0"/>
              <a:t>2/26/2026</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485A1700-9307-4415-AE85-167909795EEC}"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b="1" dirty="0"/>
              <a:t>What is GDP </a:t>
            </a:r>
            <a:r>
              <a:rPr lang="en-US" b="1" dirty="0" smtClean="0"/>
              <a:t/>
            </a:r>
            <a:br>
              <a:rPr lang="en-US" b="1" dirty="0" smtClean="0"/>
            </a:br>
            <a:r>
              <a:rPr lang="en-US" b="1" dirty="0" smtClean="0"/>
              <a:t>or </a:t>
            </a:r>
            <a:br>
              <a:rPr lang="en-US" b="1" dirty="0" smtClean="0"/>
            </a:br>
            <a:r>
              <a:rPr lang="en-US" b="1" dirty="0" smtClean="0"/>
              <a:t>Gross </a:t>
            </a:r>
            <a:r>
              <a:rPr lang="en-US" b="1" dirty="0"/>
              <a:t>Domestic Product </a:t>
            </a:r>
            <a:r>
              <a:rPr lang="en-US" b="1" dirty="0" smtClean="0"/>
              <a: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buNone/>
            </a:pPr>
            <a:r>
              <a:rPr lang="en-US" b="1" dirty="0"/>
              <a:t>GDP </a:t>
            </a:r>
            <a:r>
              <a:rPr lang="en-US" dirty="0"/>
              <a:t>or </a:t>
            </a:r>
            <a:r>
              <a:rPr lang="en-US" b="1" dirty="0"/>
              <a:t>Gross Domestic Product </a:t>
            </a:r>
            <a:r>
              <a:rPr lang="en-US" dirty="0"/>
              <a:t>is the total value of all the final goods and services produced within the domestic boundaries of a country during a year. It can be calculated at Market Price or Factor Cost. Gross in Gross Domestic Product means that the total value of final goods and services includes depreciation, i.e., no provision has been made for it. 'Domestic' in Gross Domestic Product means that the final goods and services produced are located within the domestic boundaries of the country. 'Product' in Gross Domestic Product indicates that only final goods and services are included. Market Price in GDP at MP means that the amount of indirect taxes paid is included in GDP; however, the subsidies are excluded from it. However, 'Factor Cost in GDP at FC' means that the gross total value of all the final goods and services is included.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dirty="0"/>
              <a:t>GDP can be of two types: Real GDP and Nominal GDP. Real GDP is the Gross Domestic Product of a country of a given year, estimated on the basis of the price of the goods and services of a </a:t>
            </a:r>
            <a:r>
              <a:rPr lang="en-US" b="1" dirty="0"/>
              <a:t>base year</a:t>
            </a:r>
            <a:r>
              <a:rPr lang="en-US" dirty="0"/>
              <a:t>. However, Nominal GDP is the Gross Domestic Product of a country of a given year, estimated on the basis of the price of the goods and services of the </a:t>
            </a:r>
            <a:r>
              <a:rPr lang="en-US" b="1" dirty="0"/>
              <a:t>same year.</a:t>
            </a:r>
            <a:r>
              <a:rPr lang="en-US"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Formulas for calculating Real GDP and Nominal GDP </a:t>
            </a:r>
            <a:endParaRPr lang="en-US" b="1" dirty="0"/>
          </a:p>
        </p:txBody>
      </p:sp>
      <p:pic>
        <p:nvPicPr>
          <p:cNvPr id="4" name="Content Placeholder 3" descr="Screenshot 2026-02-26 205601.png"/>
          <p:cNvPicPr>
            <a:picLocks noGrp="1" noChangeAspect="1"/>
          </p:cNvPicPr>
          <p:nvPr>
            <p:ph idx="1"/>
          </p:nvPr>
        </p:nvPicPr>
        <p:blipFill>
          <a:blip r:embed="rId2"/>
          <a:stretch>
            <a:fillRect/>
          </a:stretch>
        </p:blipFill>
        <p:spPr>
          <a:xfrm>
            <a:off x="2362200" y="2743201"/>
            <a:ext cx="4601217" cy="685800"/>
          </a:xfrm>
        </p:spPr>
      </p:pic>
      <p:pic>
        <p:nvPicPr>
          <p:cNvPr id="5" name="Picture 4" descr="Screenshot 2026-02-26 205613.png"/>
          <p:cNvPicPr>
            <a:picLocks noChangeAspect="1"/>
          </p:cNvPicPr>
          <p:nvPr/>
        </p:nvPicPr>
        <p:blipFill>
          <a:blip r:embed="rId3"/>
          <a:stretch>
            <a:fillRect/>
          </a:stretch>
        </p:blipFill>
        <p:spPr>
          <a:xfrm>
            <a:off x="1981200" y="3962400"/>
            <a:ext cx="5325219" cy="6858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is GDP Deflator or Price Index?</a:t>
            </a:r>
            <a:endParaRPr lang="en-US" dirty="0"/>
          </a:p>
        </p:txBody>
      </p:sp>
      <p:sp>
        <p:nvSpPr>
          <p:cNvPr id="3" name="Content Placeholder 2"/>
          <p:cNvSpPr>
            <a:spLocks noGrp="1"/>
          </p:cNvSpPr>
          <p:nvPr>
            <p:ph idx="1"/>
          </p:nvPr>
        </p:nvSpPr>
        <p:spPr/>
        <p:txBody>
          <a:bodyPr>
            <a:normAutofit fontScale="92500" lnSpcReduction="20000"/>
          </a:bodyPr>
          <a:lstStyle/>
          <a:p>
            <a:pPr algn="just" fontAlgn="base">
              <a:buNone/>
            </a:pPr>
            <a:r>
              <a:rPr lang="en-US" dirty="0" smtClean="0"/>
              <a:t>The </a:t>
            </a:r>
            <a:r>
              <a:rPr lang="en-US" dirty="0"/>
              <a:t>Real GDP of an economy is affected by any change in its physical output only. However, the Nominal GDP of an economy is affected by any change in its price and physical output both. For eliminating this effect of price change for the determination of the real change in the physical output of an economy, GDP Deflator is used. Hence, </a:t>
            </a:r>
            <a:r>
              <a:rPr lang="en-US" b="1" dirty="0"/>
              <a:t>GDP Deflator </a:t>
            </a:r>
            <a:r>
              <a:rPr lang="en-US" dirty="0"/>
              <a:t>measures the average price level of the goods and services of an economy that make up GDP. </a:t>
            </a:r>
          </a:p>
          <a:p>
            <a:pPr algn="just">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formula for calculating GDP Deflator is as follows:</a:t>
            </a:r>
          </a:p>
        </p:txBody>
      </p:sp>
      <p:pic>
        <p:nvPicPr>
          <p:cNvPr id="4" name="Content Placeholder 3" descr="Screenshot 2026-02-26 205930.png"/>
          <p:cNvPicPr>
            <a:picLocks noGrp="1" noChangeAspect="1"/>
          </p:cNvPicPr>
          <p:nvPr>
            <p:ph idx="1"/>
          </p:nvPr>
        </p:nvPicPr>
        <p:blipFill>
          <a:blip r:embed="rId2"/>
          <a:stretch>
            <a:fillRect/>
          </a:stretch>
        </p:blipFill>
        <p:spPr>
          <a:xfrm>
            <a:off x="762000" y="2895600"/>
            <a:ext cx="7878275" cy="571580"/>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7</TotalTime>
  <Words>140</Words>
  <Application>Microsoft Office PowerPoint</Application>
  <PresentationFormat>On-screen Show (4:3)</PresentationFormat>
  <Paragraphs>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Foundry</vt:lpstr>
      <vt:lpstr>What is GDP  or  Gross Domestic Product ?</vt:lpstr>
      <vt:lpstr>Slide 2</vt:lpstr>
      <vt:lpstr>Slide 3</vt:lpstr>
      <vt:lpstr>The Formulas for calculating Real GDP and Nominal GDP </vt:lpstr>
      <vt:lpstr>What is GDP Deflator or Price Index?</vt:lpstr>
      <vt:lpstr>The formula for calculating GDP Deflator is as follows: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GDP  or  Gross Domestic Product ?</dc:title>
  <dc:creator>Hp</dc:creator>
  <cp:lastModifiedBy>Hp</cp:lastModifiedBy>
  <cp:revision>1</cp:revision>
  <dcterms:created xsi:type="dcterms:W3CDTF">2026-02-26T15:24:16Z</dcterms:created>
  <dcterms:modified xsi:type="dcterms:W3CDTF">2026-02-26T15:31:56Z</dcterms:modified>
</cp:coreProperties>
</file>